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23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4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0"/>
  </p:notesMasterIdLst>
  <p:sldIdLst>
    <p:sldId id="297" r:id="rId2"/>
    <p:sldId id="272" r:id="rId3"/>
    <p:sldId id="273" r:id="rId4"/>
    <p:sldId id="280" r:id="rId5"/>
    <p:sldId id="281" r:id="rId6"/>
    <p:sldId id="274" r:id="rId7"/>
    <p:sldId id="282" r:id="rId8"/>
    <p:sldId id="283" r:id="rId9"/>
    <p:sldId id="276" r:id="rId10"/>
    <p:sldId id="307" r:id="rId11"/>
    <p:sldId id="308" r:id="rId12"/>
    <p:sldId id="277" r:id="rId13"/>
    <p:sldId id="309" r:id="rId14"/>
    <p:sldId id="285" r:id="rId15"/>
    <p:sldId id="287" r:id="rId16"/>
    <p:sldId id="288" r:id="rId17"/>
    <p:sldId id="289" r:id="rId18"/>
    <p:sldId id="302" r:id="rId19"/>
    <p:sldId id="290" r:id="rId20"/>
    <p:sldId id="300" r:id="rId21"/>
    <p:sldId id="299" r:id="rId22"/>
    <p:sldId id="293" r:id="rId23"/>
    <p:sldId id="298" r:id="rId24"/>
    <p:sldId id="301" r:id="rId25"/>
    <p:sldId id="294" r:id="rId26"/>
    <p:sldId id="305" r:id="rId27"/>
    <p:sldId id="295" r:id="rId28"/>
    <p:sldId id="303" r:id="rId2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799B23B-EC83-4686-B30A-512413B5E67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10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1BD4573-58E7-4156-A133-2731F5F8D1A6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93B0CF2-7F87-4E02-A248-870047730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981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33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147E2-3E03-43CD-9D20-08B5A9F4A96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962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 smtClean="0"/>
              <a:t>Beneficially Using material from the Corps dredging the Federally Navigable </a:t>
            </a:r>
            <a:r>
              <a:rPr lang="en-US" dirty="0" err="1" smtClean="0"/>
              <a:t>Barataria</a:t>
            </a:r>
            <a:r>
              <a:rPr lang="en-US" dirty="0" smtClean="0"/>
              <a:t> Waterway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 smtClean="0"/>
              <a:t>75/25 </a:t>
            </a:r>
            <a:r>
              <a:rPr lang="en-US" dirty="0"/>
              <a:t>Cost Share between the </a:t>
            </a:r>
            <a:r>
              <a:rPr lang="en-US" dirty="0" smtClean="0"/>
              <a:t>Corps Jefferson Parish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 smtClean="0"/>
              <a:t>$1.47M </a:t>
            </a:r>
            <a:r>
              <a:rPr lang="en-US" dirty="0"/>
              <a:t>Design Cost </a:t>
            </a:r>
            <a:endParaRPr lang="en-US" dirty="0" smtClean="0"/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 smtClean="0"/>
              <a:t>Slated </a:t>
            </a:r>
            <a:r>
              <a:rPr lang="en-US" dirty="0"/>
              <a:t>for Dredging Cycle Fall 2019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147E2-3E03-43CD-9D20-08B5A9F4A96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53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147E2-3E03-43CD-9D20-08B5A9F4A96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21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6208894"/>
            <a:ext cx="12192000" cy="649106"/>
            <a:chOff x="0" y="6208894"/>
            <a:chExt cx="12192000" cy="649106"/>
          </a:xfrm>
        </p:grpSpPr>
        <p:sp>
          <p:nvSpPr>
            <p:cNvPr id="2" name="Rectangle 1"/>
            <p:cNvSpPr/>
            <p:nvPr/>
          </p:nvSpPr>
          <p:spPr>
            <a:xfrm>
              <a:off x="3048" y="6220178"/>
              <a:ext cx="12188952" cy="63782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6208894"/>
              <a:ext cx="1219200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Straight Connector 4"/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1D30-C0A0-4124-A783-34D9F15FA0FE}" type="datetime1">
              <a:rPr lang="en-US" smtClean="0"/>
              <a:t>9/27/2018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82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5871-AB0F-4B3D-8861-97E78CB7B47E}" type="datetime1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7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8406-4C3F-4F3E-80BD-A22568EA37EB}" type="datetime1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75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28077-7188-48C5-8679-2287FAC952E9}" type="datetime1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8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CB740-6776-4EE9-99FD-96D592FA5A23}" type="datetime1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BD99-6FFD-46C5-B5E2-43A34BDA2566}" type="datetime1">
              <a:rPr lang="en-US" smtClean="0"/>
              <a:t>9/27/2018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2678E-214C-4CF8-97C7-95015FB02960}" type="datetime1">
              <a:rPr lang="en-US" smtClean="0"/>
              <a:t>9/27/2018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8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660E0-FA77-4473-A859-74127B089143}" type="datetime1">
              <a:rPr lang="en-US" smtClean="0"/>
              <a:t>9/27/2018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81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8D7B8-9F07-4899-827D-5F3CFDDEB574}" type="datetime1">
              <a:rPr lang="en-US" smtClean="0"/>
              <a:t>9/27/2018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7C5C-1CD1-417D-A89C-14747F5222C7}" type="datetime1">
              <a:rPr lang="en-US" smtClean="0"/>
              <a:t>9/27/2018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2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9EFBB-CFA1-4AA8-9123-F0B52DBD84FE}" type="datetime1">
              <a:rPr lang="en-US" smtClean="0"/>
              <a:t>9/27/2018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62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29028" y="-7144"/>
            <a:ext cx="12240731" cy="6879658"/>
            <a:chOff x="0" y="-21658"/>
            <a:chExt cx="12240731" cy="6879658"/>
          </a:xfrm>
        </p:grpSpPr>
        <p:sp>
          <p:nvSpPr>
            <p:cNvPr id="26" name="Rectangle 25"/>
            <p:cNvSpPr/>
            <p:nvPr/>
          </p:nvSpPr>
          <p:spPr>
            <a:xfrm>
              <a:off x="31633" y="0"/>
              <a:ext cx="1218895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0" y="-21658"/>
              <a:ext cx="12240731" cy="1041400"/>
              <a:chOff x="-25356" y="-7144"/>
              <a:chExt cx="12240731" cy="1041400"/>
            </a:xfrm>
          </p:grpSpPr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-12700" y="-7144"/>
                <a:ext cx="12217400" cy="1041400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6" y="2"/>
                  </a:cxn>
                  <a:cxn ang="0">
                    <a:pos x="2542" y="0"/>
                  </a:cxn>
                  <a:cxn ang="0">
                    <a:pos x="4374" y="367"/>
                  </a:cxn>
                  <a:cxn ang="0">
                    <a:pos x="5766" y="55"/>
                  </a:cxn>
                  <a:cxn ang="0">
                    <a:pos x="5772" y="213"/>
                  </a:cxn>
                  <a:cxn ang="0">
                    <a:pos x="4302" y="439"/>
                  </a:cxn>
                  <a:cxn ang="0">
                    <a:pos x="1488" y="201"/>
                  </a:cxn>
                  <a:cxn ang="0">
                    <a:pos x="0" y="656"/>
                  </a:cxn>
                  <a:cxn ang="0">
                    <a:pos x="6" y="2"/>
                  </a:cxn>
                </a:cxnLst>
                <a:rect l="0" t="0" r="0" b="0"/>
                <a:pathLst>
                  <a:path w="5772" h="656">
                    <a:moveTo>
                      <a:pt x="6" y="2"/>
                    </a:moveTo>
                    <a:lnTo>
                      <a:pt x="2542" y="0"/>
                    </a:lnTo>
                    <a:cubicBezTo>
                      <a:pt x="2746" y="101"/>
                      <a:pt x="3828" y="367"/>
                      <a:pt x="4374" y="367"/>
                    </a:cubicBezTo>
                    <a:cubicBezTo>
                      <a:pt x="4920" y="367"/>
                      <a:pt x="5526" y="152"/>
                      <a:pt x="5766" y="55"/>
                    </a:cubicBezTo>
                    <a:lnTo>
                      <a:pt x="5772" y="213"/>
                    </a:lnTo>
                    <a:cubicBezTo>
                      <a:pt x="5670" y="257"/>
                      <a:pt x="5016" y="441"/>
                      <a:pt x="4302" y="439"/>
                    </a:cubicBezTo>
                    <a:cubicBezTo>
                      <a:pt x="3588" y="437"/>
                      <a:pt x="2205" y="165"/>
                      <a:pt x="1488" y="201"/>
                    </a:cubicBezTo>
                    <a:cubicBezTo>
                      <a:pt x="750" y="209"/>
                      <a:pt x="270" y="482"/>
                      <a:pt x="0" y="656"/>
                    </a:cubicBezTo>
                    <a:lnTo>
                      <a:pt x="6" y="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shade val="50000"/>
                      <a:alpha val="45000"/>
                      <a:satMod val="120000"/>
                    </a:schemeClr>
                  </a:gs>
                  <a:gs pos="100000">
                    <a:schemeClr val="accent3">
                      <a:shade val="80000"/>
                      <a:alpha val="55000"/>
                      <a:satMod val="155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marL="0" algn="l" rtl="0" eaLnBrk="1" latinLnBrk="0" hangingPunct="1"/>
                <a:endParaRPr kumimoji="0" lang="en-US" sz="18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5842000" y="-7144"/>
                <a:ext cx="6350000" cy="638175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0"/>
                  </a:cxn>
                  <a:cxn ang="0">
                    <a:pos x="1668" y="564"/>
                  </a:cxn>
                  <a:cxn ang="0">
                    <a:pos x="3000" y="186"/>
                  </a:cxn>
                  <a:cxn ang="0">
                    <a:pos x="3000" y="6"/>
                  </a:cxn>
                  <a:cxn ang="0">
                    <a:pos x="0" y="0"/>
                  </a:cxn>
                </a:cxnLst>
                <a:rect l="0" t="0" r="0" b="0"/>
                <a:pathLst>
                  <a:path w="3000" h="595">
                    <a:moveTo>
                      <a:pt x="0" y="0"/>
                    </a:moveTo>
                    <a:cubicBezTo>
                      <a:pt x="174" y="102"/>
                      <a:pt x="1168" y="533"/>
                      <a:pt x="1668" y="564"/>
                    </a:cubicBezTo>
                    <a:cubicBezTo>
                      <a:pt x="2168" y="595"/>
                      <a:pt x="2778" y="279"/>
                      <a:pt x="3000" y="186"/>
                    </a:cubicBezTo>
                    <a:lnTo>
                      <a:pt x="3000" y="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>
                      <a:shade val="50000"/>
                      <a:alpha val="30000"/>
                      <a:satMod val="130000"/>
                    </a:schemeClr>
                  </a:gs>
                  <a:gs pos="80000">
                    <a:schemeClr val="accent2">
                      <a:shade val="75000"/>
                      <a:alpha val="45000"/>
                      <a:satMod val="140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marL="0" algn="l" rtl="0" eaLnBrk="1" latinLnBrk="0" hangingPunct="1"/>
                <a:endParaRPr kumimoji="0" lang="en-US" sz="18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-25356" y="202408"/>
                <a:ext cx="12240731" cy="649224"/>
                <a:chOff x="-19045" y="216550"/>
                <a:chExt cx="9180548" cy="649224"/>
              </a:xfrm>
            </p:grpSpPr>
            <p:sp>
              <p:nvSpPr>
                <p:cNvPr id="32" name="Freeform 31"/>
                <p:cNvSpPr>
                  <a:spLocks/>
                </p:cNvSpPr>
                <p:nvPr/>
              </p:nvSpPr>
              <p:spPr bwMode="auto">
                <a:xfrm rot="21435692">
                  <a:off x="-19045" y="216550"/>
                  <a:ext cx="9163050" cy="649224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966"/>
                    </a:cxn>
                    <a:cxn ang="0">
                      <a:pos x="1608" y="282"/>
                    </a:cxn>
                    <a:cxn ang="0">
                      <a:pos x="4110" y="1008"/>
                    </a:cxn>
                    <a:cxn ang="0">
                      <a:pos x="5772" y="0"/>
                    </a:cxn>
                  </a:cxnLst>
                  <a:rect l="0" t="0" r="0" b="0"/>
                  <a:pathLst>
                    <a:path w="5772" h="1055">
                      <a:moveTo>
                        <a:pt x="0" y="966"/>
                      </a:moveTo>
                      <a:cubicBezTo>
                        <a:pt x="282" y="738"/>
                        <a:pt x="923" y="275"/>
                        <a:pt x="1608" y="282"/>
                      </a:cubicBezTo>
                      <a:cubicBezTo>
                        <a:pt x="2293" y="289"/>
                        <a:pt x="3416" y="1055"/>
                        <a:pt x="4110" y="1008"/>
                      </a:cubicBezTo>
                      <a:cubicBezTo>
                        <a:pt x="4804" y="961"/>
                        <a:pt x="5426" y="210"/>
                        <a:pt x="5772" y="0"/>
                      </a:cubicBezTo>
                    </a:path>
                  </a:pathLst>
                </a:custGeom>
                <a:noFill/>
                <a:ln w="10795" cap="flat" cmpd="sng" algn="ctr">
                  <a:gradFill>
                    <a:gsLst>
                      <a:gs pos="74000">
                        <a:schemeClr val="accent3">
                          <a:shade val="75000"/>
                        </a:schemeClr>
                      </a:gs>
                      <a:gs pos="86000">
                        <a:schemeClr val="tx1">
                          <a:alpha val="29000"/>
                        </a:schemeClr>
                      </a:gs>
                      <a:gs pos="16000">
                        <a:schemeClr val="accent2">
                          <a:shade val="75000"/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anchor="t" compatLnSpc="1"/>
                <a:lstStyle/>
                <a:p>
                  <a:endParaRPr kumimoji="0" lang="en-US" sz="1800"/>
                </a:p>
              </p:txBody>
            </p:sp>
            <p:sp>
              <p:nvSpPr>
                <p:cNvPr id="33" name="Freeform 32"/>
                <p:cNvSpPr>
                  <a:spLocks/>
                </p:cNvSpPr>
                <p:nvPr/>
              </p:nvSpPr>
              <p:spPr bwMode="auto">
                <a:xfrm rot="21435692">
                  <a:off x="-14309" y="290003"/>
                  <a:ext cx="9175812" cy="530352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732"/>
                    </a:cxn>
                    <a:cxn ang="0">
                      <a:pos x="1638" y="228"/>
                    </a:cxn>
                    <a:cxn ang="0">
                      <a:pos x="4122" y="816"/>
                    </a:cxn>
                    <a:cxn ang="0">
                      <a:pos x="5766" y="0"/>
                    </a:cxn>
                  </a:cxnLst>
                  <a:rect l="0" t="0" r="0" b="0"/>
                  <a:pathLst>
                    <a:path w="5766" h="854">
                      <a:moveTo>
                        <a:pt x="0" y="732"/>
                      </a:moveTo>
                      <a:cubicBezTo>
                        <a:pt x="273" y="647"/>
                        <a:pt x="951" y="214"/>
                        <a:pt x="1638" y="228"/>
                      </a:cubicBezTo>
                      <a:cubicBezTo>
                        <a:pt x="2325" y="242"/>
                        <a:pt x="3434" y="854"/>
                        <a:pt x="4122" y="816"/>
                      </a:cubicBezTo>
                      <a:cubicBezTo>
                        <a:pt x="4810" y="778"/>
                        <a:pt x="5424" y="170"/>
                        <a:pt x="5766" y="0"/>
                      </a:cubicBezTo>
                    </a:path>
                  </a:pathLst>
                </a:custGeom>
                <a:noFill/>
                <a:ln w="9525" cap="flat" cmpd="sng" algn="ctr">
                  <a:gradFill>
                    <a:gsLst>
                      <a:gs pos="74000">
                        <a:schemeClr val="accent4"/>
                      </a:gs>
                      <a:gs pos="44000">
                        <a:schemeClr val="accent1"/>
                      </a:gs>
                      <a:gs pos="33000">
                        <a:schemeClr val="accent2"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anchor="t" compatLnSpc="1"/>
                <a:lstStyle/>
                <a:p>
                  <a:endParaRPr kumimoji="0" lang="en-US" sz="1800"/>
                </a:p>
              </p:txBody>
            </p:sp>
          </p:grpSp>
        </p:grpSp>
      </p:grp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fld id="{61146459-E3C3-4969-9224-5ED50B492D17}" type="datetime1">
              <a:rPr lang="en-US" smtClean="0"/>
              <a:pPr/>
              <a:t>9/27/2018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>
            <a:lumMod val="50000"/>
          </a:schemeClr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>
            <a:lumMod val="50000"/>
          </a:schemeClr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>
            <a:lumMod val="75000"/>
          </a:schemeClr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>
            <a:lumMod val="50000"/>
          </a:schemeClr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>
            <a:lumMod val="75000"/>
          </a:schemeClr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0" algn="l" rtl="0" eaLnBrk="1" latinLnBrk="0" hangingPunct="1">
        <a:spcBef>
          <a:spcPct val="20000"/>
        </a:spcBef>
        <a:buClr>
          <a:schemeClr val="tx2"/>
        </a:buClr>
        <a:buFontTx/>
        <a:buNone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Cgy0dphOGc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Cgy0dphOGc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nbcnews.com/nightly-news/video/christmas-trees-come-to-the-rescue-in-coastal-louisiana-1147610179678?v=railb&amp;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mailto:laverill@jeffparish.net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Parish </a:t>
            </a:r>
            <a:r>
              <a:rPr lang="en-US" dirty="0"/>
              <a:t>Coastal 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To build and manage a resilient and sustainable coastal community by stewarding restoration projects with state and federal agencies; </a:t>
            </a:r>
          </a:p>
          <a:p>
            <a:r>
              <a:rPr lang="en-US" sz="2800" dirty="0" smtClean="0"/>
              <a:t>Coastal </a:t>
            </a:r>
            <a:r>
              <a:rPr lang="en-US" sz="2800" dirty="0"/>
              <a:t>Use Permit management of construction, development, and production activities in our coastal </a:t>
            </a:r>
            <a:r>
              <a:rPr lang="en-US" sz="2800" dirty="0" smtClean="0"/>
              <a:t>zone</a:t>
            </a:r>
          </a:p>
          <a:p>
            <a:r>
              <a:rPr lang="en-US" sz="2800" dirty="0"/>
              <a:t>Educate our parish on coastal issues through outreach and community education events;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21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48323" y="1031553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to Jefferson’s </a:t>
            </a:r>
            <a:r>
              <a:rPr lang="en-US" dirty="0" smtClean="0"/>
              <a:t>Coastal Resiliency: 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48323" y="1786988"/>
            <a:ext cx="10972800" cy="438912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Understand and Utilize Multiple </a:t>
            </a:r>
            <a:r>
              <a:rPr lang="en-US" dirty="0"/>
              <a:t>funding </a:t>
            </a:r>
            <a:r>
              <a:rPr lang="en-US" dirty="0" smtClean="0"/>
              <a:t>streams </a:t>
            </a:r>
          </a:p>
          <a:p>
            <a:r>
              <a:rPr lang="en-US" dirty="0" smtClean="0"/>
              <a:t>Maximum engagement with multiple government </a:t>
            </a:r>
            <a:r>
              <a:rPr lang="en-US" dirty="0"/>
              <a:t>agencies </a:t>
            </a:r>
          </a:p>
          <a:p>
            <a:r>
              <a:rPr lang="en-US" dirty="0" smtClean="0"/>
              <a:t>Increasing </a:t>
            </a:r>
            <a:r>
              <a:rPr lang="en-US" dirty="0"/>
              <a:t>the public’s understanding to the importance of Coastal Restoration &amp; Land </a:t>
            </a:r>
            <a:r>
              <a:rPr lang="en-US" dirty="0" smtClean="0"/>
              <a:t>Loss</a:t>
            </a:r>
          </a:p>
          <a:p>
            <a:pPr lvl="1"/>
            <a:r>
              <a:rPr lang="en-US" dirty="0" smtClean="0"/>
              <a:t>Issue not just in Jefferson Parish, many coastal parishes (counties) and states along the Pacific &amp; Atlantic oceans, and the Gulf of Mexico</a:t>
            </a:r>
          </a:p>
          <a:p>
            <a:pPr lvl="1"/>
            <a:r>
              <a:rPr lang="en-US" sz="2200" dirty="0" smtClean="0"/>
              <a:t>National </a:t>
            </a:r>
            <a:r>
              <a:rPr lang="en-US" sz="2200" dirty="0"/>
              <a:t>Academy of Sciences Thriving </a:t>
            </a:r>
            <a:r>
              <a:rPr lang="en-US" sz="2200" dirty="0"/>
              <a:t>Communities Grants 5 </a:t>
            </a:r>
          </a:p>
          <a:p>
            <a:pPr lvl="1"/>
            <a:r>
              <a:rPr lang="en-US" dirty="0"/>
              <a:t>Topic: Enhancing Coastal Community Resilience and Well-Being in the Gulf of Mexico Region </a:t>
            </a:r>
            <a:endParaRPr lang="en-US" dirty="0"/>
          </a:p>
          <a:p>
            <a:pPr lvl="1"/>
            <a:r>
              <a:rPr lang="en-US" dirty="0" smtClean="0"/>
              <a:t>Jefferson’s Proposal “Strengthening </a:t>
            </a:r>
            <a:r>
              <a:rPr lang="en-US" dirty="0"/>
              <a:t>Coastal Resiliency by Translating a Future Without Action to Tangible Consequences Using Interpretive </a:t>
            </a:r>
            <a:r>
              <a:rPr lang="en-US" dirty="0" smtClean="0"/>
              <a:t>Science”</a:t>
            </a:r>
            <a:endParaRPr lang="en-US" dirty="0"/>
          </a:p>
          <a:p>
            <a:pPr lvl="1"/>
            <a:endParaRPr lang="en-US" dirty="0" smtClean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02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06230" y="1054998"/>
            <a:ext cx="10972800" cy="1070785"/>
          </a:xfrm>
        </p:spPr>
        <p:txBody>
          <a:bodyPr>
            <a:normAutofit fontScale="90000"/>
          </a:bodyPr>
          <a:lstStyle/>
          <a:p>
            <a:r>
              <a:rPr lang="en-US" sz="4900" dirty="0" smtClean="0"/>
              <a:t>Increasing Public Knowledge and engagement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3954" y="2297724"/>
            <a:ext cx="10972800" cy="434535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Development </a:t>
            </a:r>
            <a:r>
              <a:rPr lang="en-US" dirty="0" smtClean="0"/>
              <a:t>of Outreach and Education Program </a:t>
            </a:r>
          </a:p>
          <a:p>
            <a:pPr lvl="1"/>
            <a:r>
              <a:rPr lang="en-US" dirty="0" smtClean="0"/>
              <a:t>Multi-tiered </a:t>
            </a:r>
            <a:r>
              <a:rPr lang="en-US" dirty="0" smtClean="0"/>
              <a:t>Stakeholder engagement</a:t>
            </a:r>
          </a:p>
          <a:p>
            <a:pPr lvl="2"/>
            <a:r>
              <a:rPr lang="en-US" dirty="0" smtClean="0"/>
              <a:t>Community Leaders</a:t>
            </a:r>
          </a:p>
          <a:p>
            <a:pPr lvl="2"/>
            <a:r>
              <a:rPr lang="en-US" dirty="0" smtClean="0"/>
              <a:t>Business Community</a:t>
            </a:r>
          </a:p>
          <a:p>
            <a:pPr lvl="2"/>
            <a:r>
              <a:rPr lang="en-US" dirty="0" smtClean="0"/>
              <a:t>Legislators and Politicians</a:t>
            </a:r>
          </a:p>
          <a:p>
            <a:pPr lvl="2"/>
            <a:r>
              <a:rPr lang="en-US" dirty="0" smtClean="0"/>
              <a:t>School Teachers and Students</a:t>
            </a:r>
          </a:p>
          <a:p>
            <a:pPr lvl="2"/>
            <a:r>
              <a:rPr lang="en-US" dirty="0" smtClean="0"/>
              <a:t>General </a:t>
            </a:r>
            <a:r>
              <a:rPr lang="en-US" dirty="0" smtClean="0"/>
              <a:t>Public</a:t>
            </a:r>
          </a:p>
          <a:p>
            <a:pPr lvl="2"/>
            <a:endParaRPr lang="en-US" dirty="0" smtClean="0"/>
          </a:p>
          <a:p>
            <a:r>
              <a:rPr lang="en-US" sz="2400" dirty="0" smtClean="0"/>
              <a:t>Upcoming Engagement Events</a:t>
            </a:r>
          </a:p>
          <a:p>
            <a:pPr lvl="1"/>
            <a:r>
              <a:rPr lang="en-US" sz="2200" dirty="0" smtClean="0"/>
              <a:t>Oyster </a:t>
            </a:r>
            <a:r>
              <a:rPr lang="en-US" sz="2200" dirty="0"/>
              <a:t>Shell Recycling Program – Oyster staging and volunteering headquarters – Looking for a place in Jefferson</a:t>
            </a:r>
          </a:p>
          <a:p>
            <a:pPr lvl="1"/>
            <a:r>
              <a:rPr lang="en-US" sz="2200" dirty="0"/>
              <a:t>Coastal 101 – Public information event held annually</a:t>
            </a:r>
          </a:p>
          <a:p>
            <a:pPr lvl="1"/>
            <a:r>
              <a:rPr lang="en-US" sz="2200" dirty="0"/>
              <a:t>Parish Beach Clean-Ups</a:t>
            </a:r>
          </a:p>
          <a:p>
            <a:endParaRPr lang="en-US" dirty="0" smtClean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98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Funding Parish Coastal Projects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935480"/>
            <a:ext cx="10972800" cy="612335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www.youtube.com/watch?v=FCgy0dphOGc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1945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Funding Parish Coastal Projects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www.youtube.com/watch?v=FCgy0dphOGc</a:t>
            </a:r>
            <a:endParaRPr lang="en-US" dirty="0" smtClean="0"/>
          </a:p>
          <a:p>
            <a:r>
              <a:rPr lang="en-US" dirty="0" smtClean="0"/>
              <a:t>Jefferson’s </a:t>
            </a:r>
            <a:r>
              <a:rPr lang="en-US" dirty="0" smtClean="0"/>
              <a:t>Current Funding Streams</a:t>
            </a:r>
          </a:p>
          <a:p>
            <a:r>
              <a:rPr lang="en-US" dirty="0" smtClean="0"/>
              <a:t>State &amp; Federal Project Funding</a:t>
            </a:r>
          </a:p>
          <a:p>
            <a:r>
              <a:rPr lang="en-US" dirty="0" smtClean="0"/>
              <a:t>Out of the Box </a:t>
            </a:r>
            <a:endParaRPr lang="en-US" dirty="0"/>
          </a:p>
          <a:p>
            <a:r>
              <a:rPr lang="en-US" dirty="0" smtClean="0"/>
              <a:t>Leveraging Funds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93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Jefferson’s Coastal Funds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935480"/>
            <a:ext cx="10972800" cy="4297680"/>
          </a:xfrm>
        </p:spPr>
        <p:txBody>
          <a:bodyPr>
            <a:normAutofit/>
          </a:bodyPr>
          <a:lstStyle/>
          <a:p>
            <a:r>
              <a:rPr lang="en-US" dirty="0" smtClean="0"/>
              <a:t>GOMESA </a:t>
            </a:r>
            <a:r>
              <a:rPr lang="en-US" dirty="0" smtClean="0"/>
              <a:t>– Gulf of Mexico Energy and Security Act – By </a:t>
            </a:r>
            <a:r>
              <a:rPr lang="en-US" dirty="0"/>
              <a:t>law must be spent on Coastal Restoration and/or Hurricane Protection</a:t>
            </a:r>
          </a:p>
          <a:p>
            <a:pPr lvl="1"/>
            <a:r>
              <a:rPr lang="en-US" dirty="0" smtClean="0"/>
              <a:t>Phase 1 : 2006-2016 - $200K</a:t>
            </a:r>
          </a:p>
          <a:p>
            <a:pPr lvl="1"/>
            <a:r>
              <a:rPr lang="en-US" dirty="0" smtClean="0"/>
              <a:t>Phase 2 : 2017:  $1.3M  - Only 40% Max Cap of $3.2M </a:t>
            </a:r>
          </a:p>
          <a:p>
            <a:r>
              <a:rPr lang="en-US" dirty="0" smtClean="0"/>
              <a:t>BP Economic Settlement – Not tied to Coastal projects $</a:t>
            </a:r>
            <a:r>
              <a:rPr lang="en-US" dirty="0" smtClean="0"/>
              <a:t>35M </a:t>
            </a:r>
            <a:r>
              <a:rPr lang="en-US" dirty="0" smtClean="0"/>
              <a:t>among 5 districts within the Parish</a:t>
            </a:r>
            <a:endParaRPr lang="en-US" dirty="0"/>
          </a:p>
          <a:p>
            <a:r>
              <a:rPr lang="en-US" dirty="0" smtClean="0"/>
              <a:t>RESTORE Parish Allocation – </a:t>
            </a:r>
            <a:r>
              <a:rPr lang="en-US" dirty="0" err="1" smtClean="0"/>
              <a:t>Dept</a:t>
            </a:r>
            <a:r>
              <a:rPr lang="en-US" dirty="0" smtClean="0"/>
              <a:t> of Treasury - $</a:t>
            </a:r>
            <a:r>
              <a:rPr lang="en-US" dirty="0" smtClean="0"/>
              <a:t>14.3M </a:t>
            </a:r>
            <a:r>
              <a:rPr lang="en-US" dirty="0" smtClean="0"/>
              <a:t>over 15 Years</a:t>
            </a:r>
            <a:endParaRPr lang="en-US" dirty="0"/>
          </a:p>
          <a:p>
            <a:r>
              <a:rPr lang="en-US" dirty="0" smtClean="0"/>
              <a:t>Future </a:t>
            </a:r>
            <a:r>
              <a:rPr lang="en-US" dirty="0" smtClean="0"/>
              <a:t>Coastal Mileage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4831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508703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State and Federal Funding – 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836616"/>
            <a:ext cx="10972800" cy="4298461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CPRA - 2017 State Master Plan </a:t>
            </a:r>
            <a:r>
              <a:rPr lang="en-US" dirty="0" smtClean="0"/>
              <a:t>–</a:t>
            </a:r>
          </a:p>
          <a:p>
            <a:pPr lvl="1"/>
            <a:r>
              <a:rPr lang="en-US" dirty="0" smtClean="0"/>
              <a:t>Beach Restorations</a:t>
            </a:r>
          </a:p>
          <a:p>
            <a:pPr lvl="1"/>
            <a:r>
              <a:rPr lang="en-US" dirty="0" smtClean="0"/>
              <a:t>Large </a:t>
            </a:r>
            <a:r>
              <a:rPr lang="en-US" dirty="0" smtClean="0"/>
              <a:t>Scale Marsh Creation </a:t>
            </a:r>
          </a:p>
          <a:p>
            <a:pPr lvl="1"/>
            <a:r>
              <a:rPr lang="en-US" dirty="0" smtClean="0"/>
              <a:t>Mid-Barataria Sediment Diversion </a:t>
            </a:r>
            <a:endParaRPr lang="en-US" dirty="0"/>
          </a:p>
          <a:p>
            <a:pPr marL="393192" lvl="1" indent="0">
              <a:buNone/>
            </a:pPr>
            <a:endParaRPr lang="en-US" dirty="0" smtClean="0"/>
          </a:p>
          <a:p>
            <a:r>
              <a:rPr lang="en-US" dirty="0" smtClean="0"/>
              <a:t>Corps of Engineers</a:t>
            </a:r>
          </a:p>
          <a:p>
            <a:pPr lvl="1"/>
            <a:r>
              <a:rPr lang="en-US" dirty="0" smtClean="0"/>
              <a:t>BUDMAT </a:t>
            </a:r>
            <a:r>
              <a:rPr lang="en-US" dirty="0" smtClean="0"/>
              <a:t>Program –</a:t>
            </a:r>
            <a:r>
              <a:rPr lang="en-US" b="1" dirty="0" smtClean="0"/>
              <a:t>B</a:t>
            </a:r>
            <a:r>
              <a:rPr lang="en-US" dirty="0" smtClean="0"/>
              <a:t>eneficial </a:t>
            </a:r>
            <a:r>
              <a:rPr lang="en-US" b="1" dirty="0" smtClean="0"/>
              <a:t>U</a:t>
            </a:r>
            <a:r>
              <a:rPr lang="en-US" dirty="0" smtClean="0"/>
              <a:t>se of </a:t>
            </a:r>
            <a:r>
              <a:rPr lang="en-US" b="1" dirty="0" smtClean="0"/>
              <a:t>D</a:t>
            </a:r>
            <a:r>
              <a:rPr lang="en-US" dirty="0" smtClean="0"/>
              <a:t>redged </a:t>
            </a:r>
            <a:r>
              <a:rPr lang="en-US" b="1" dirty="0" err="1" smtClean="0"/>
              <a:t>MAT</a:t>
            </a:r>
            <a:r>
              <a:rPr lang="en-US" dirty="0" err="1" smtClean="0"/>
              <a:t>erial</a:t>
            </a:r>
            <a:endParaRPr lang="en-US" dirty="0" smtClean="0"/>
          </a:p>
          <a:p>
            <a:pPr lvl="1"/>
            <a:r>
              <a:rPr lang="en-US" dirty="0" smtClean="0"/>
              <a:t>Planning Assistance for the States (PAS) </a:t>
            </a:r>
          </a:p>
          <a:p>
            <a:pPr lvl="1"/>
            <a:r>
              <a:rPr lang="en-US" dirty="0" smtClean="0"/>
              <a:t>WRDA – Water Resources Development </a:t>
            </a:r>
            <a:r>
              <a:rPr lang="en-US" dirty="0" smtClean="0"/>
              <a:t>Act</a:t>
            </a:r>
          </a:p>
          <a:p>
            <a:endParaRPr lang="en-US" dirty="0"/>
          </a:p>
          <a:p>
            <a:r>
              <a:rPr lang="en-US" dirty="0"/>
              <a:t>CWPPRA </a:t>
            </a:r>
            <a:endParaRPr lang="en-US" dirty="0" smtClean="0"/>
          </a:p>
          <a:p>
            <a:pPr lvl="1"/>
            <a:r>
              <a:rPr lang="en-US" dirty="0" smtClean="0"/>
              <a:t>Approximately </a:t>
            </a:r>
            <a:r>
              <a:rPr lang="en-US" dirty="0"/>
              <a:t>$85 to the program of </a:t>
            </a:r>
            <a:r>
              <a:rPr lang="en-US" dirty="0" smtClean="0"/>
              <a:t>5</a:t>
            </a:r>
          </a:p>
          <a:p>
            <a:pPr lvl="1"/>
            <a:r>
              <a:rPr lang="en-US" dirty="0" smtClean="0"/>
              <a:t>5 Federal Agencies Participate in the Annual Project Selection Process</a:t>
            </a:r>
          </a:p>
          <a:p>
            <a:pPr lvl="1"/>
            <a:endParaRPr lang="en-US" dirty="0"/>
          </a:p>
          <a:p>
            <a:r>
              <a:rPr lang="en-US" dirty="0" smtClean="0"/>
              <a:t>CIAP - Coastal </a:t>
            </a:r>
            <a:r>
              <a:rPr lang="en-US" dirty="0"/>
              <a:t>Impact Assistance Program (CIAP) </a:t>
            </a:r>
            <a:endParaRPr lang="en-US" dirty="0" smtClean="0"/>
          </a:p>
          <a:p>
            <a:pPr lvl="1"/>
            <a:r>
              <a:rPr lang="en-US" dirty="0" smtClean="0"/>
              <a:t>Federal grant </a:t>
            </a:r>
            <a:r>
              <a:rPr lang="en-US" dirty="0"/>
              <a:t>funds derived from federal offshore lease </a:t>
            </a:r>
            <a:r>
              <a:rPr lang="en-US" dirty="0" smtClean="0"/>
              <a:t>revenues </a:t>
            </a:r>
          </a:p>
          <a:p>
            <a:pPr lvl="1"/>
            <a:r>
              <a:rPr lang="en-US" dirty="0" smtClean="0"/>
              <a:t>Recipients - Oil </a:t>
            </a:r>
            <a:r>
              <a:rPr lang="en-US" dirty="0"/>
              <a:t>producing states for conservation, protection, or restoration </a:t>
            </a:r>
            <a:r>
              <a:rPr lang="en-US" dirty="0" smtClean="0"/>
              <a:t>of </a:t>
            </a:r>
            <a:r>
              <a:rPr lang="en-US" dirty="0"/>
              <a:t>coastal areas </a:t>
            </a:r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390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1040149"/>
            <a:ext cx="10972800" cy="1143000"/>
          </a:xfrm>
        </p:spPr>
        <p:txBody>
          <a:bodyPr>
            <a:noAutofit/>
          </a:bodyPr>
          <a:lstStyle/>
          <a:p>
            <a:r>
              <a:rPr lang="en-US" sz="4400" dirty="0" smtClean="0"/>
              <a:t>How can a parish leverage their funding?  </a:t>
            </a:r>
            <a:endParaRPr lang="en-US" sz="4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2407920"/>
            <a:ext cx="10972800" cy="3444240"/>
          </a:xfrm>
        </p:spPr>
        <p:txBody>
          <a:bodyPr/>
          <a:lstStyle/>
          <a:p>
            <a:r>
              <a:rPr lang="en-US" dirty="0" smtClean="0"/>
              <a:t>Bonding </a:t>
            </a:r>
          </a:p>
          <a:p>
            <a:r>
              <a:rPr lang="en-US" dirty="0" smtClean="0"/>
              <a:t>Green (Environmental Bonds)</a:t>
            </a:r>
          </a:p>
          <a:p>
            <a:r>
              <a:rPr lang="en-US" dirty="0" smtClean="0"/>
              <a:t>Outcome Based Performance Contracting (Large Projects)</a:t>
            </a:r>
          </a:p>
          <a:p>
            <a:r>
              <a:rPr lang="en-US" dirty="0" smtClean="0"/>
              <a:t>P3 – Public – Private </a:t>
            </a:r>
            <a:r>
              <a:rPr lang="en-US" dirty="0" smtClean="0"/>
              <a:t>– Partnership</a:t>
            </a:r>
          </a:p>
          <a:p>
            <a:r>
              <a:rPr lang="en-US" dirty="0" smtClean="0"/>
              <a:t>Granting Cost Shares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0270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64308" y="532150"/>
            <a:ext cx="10972800" cy="1143000"/>
          </a:xfrm>
        </p:spPr>
        <p:txBody>
          <a:bodyPr/>
          <a:lstStyle/>
          <a:p>
            <a:r>
              <a:rPr lang="en-US" dirty="0" smtClean="0"/>
              <a:t>Projects &amp; Partners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LDSP – Long Distance Sediment Pipeline</a:t>
            </a:r>
          </a:p>
          <a:p>
            <a:r>
              <a:rPr lang="en-US" sz="3200" dirty="0" err="1" smtClean="0"/>
              <a:t>Caminada</a:t>
            </a:r>
            <a:r>
              <a:rPr lang="en-US" sz="3200" dirty="0" smtClean="0"/>
              <a:t> Headlands Beach Restoration</a:t>
            </a:r>
          </a:p>
          <a:p>
            <a:r>
              <a:rPr lang="en-US" sz="3200" dirty="0" smtClean="0"/>
              <a:t>Lafitte Shoreline Protection</a:t>
            </a:r>
          </a:p>
          <a:p>
            <a:r>
              <a:rPr lang="en-US" sz="3200" dirty="0" smtClean="0"/>
              <a:t>BUDMAT – </a:t>
            </a:r>
            <a:r>
              <a:rPr lang="en-US" sz="3200" dirty="0" err="1" smtClean="0"/>
              <a:t>Barataria</a:t>
            </a:r>
            <a:r>
              <a:rPr lang="en-US" sz="3200" dirty="0" smtClean="0"/>
              <a:t> Waterway</a:t>
            </a:r>
          </a:p>
          <a:p>
            <a:r>
              <a:rPr lang="en-US" sz="3200" dirty="0" err="1" smtClean="0"/>
              <a:t>Bucktown</a:t>
            </a:r>
            <a:r>
              <a:rPr lang="en-US" sz="3200" dirty="0" smtClean="0"/>
              <a:t> Wetland Boardwalk &amp; Harbor</a:t>
            </a:r>
          </a:p>
          <a:p>
            <a:r>
              <a:rPr lang="en-US" sz="3200" dirty="0" smtClean="0"/>
              <a:t>Christmas Tree Recycling Project for Shoreline Protection</a:t>
            </a:r>
          </a:p>
          <a:p>
            <a:endParaRPr lang="en-US" sz="3200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44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961292"/>
            <a:ext cx="10972800" cy="974188"/>
          </a:xfrm>
        </p:spPr>
        <p:txBody>
          <a:bodyPr>
            <a:noAutofit/>
          </a:bodyPr>
          <a:lstStyle/>
          <a:p>
            <a:r>
              <a:rPr lang="en-US" sz="3600" dirty="0"/>
              <a:t>Mississippi River LDSP – </a:t>
            </a:r>
            <a:br>
              <a:rPr lang="en-US" sz="3600" dirty="0"/>
            </a:br>
            <a:r>
              <a:rPr lang="en-US" sz="3600" dirty="0"/>
              <a:t>Long Distance Sediment Pipeline</a:t>
            </a:r>
            <a:endParaRPr 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2328985"/>
            <a:ext cx="3282462" cy="200855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Construction Completed 2016</a:t>
            </a:r>
          </a:p>
          <a:p>
            <a:r>
              <a:rPr lang="en-US" sz="2000" dirty="0" smtClean="0"/>
              <a:t>Built </a:t>
            </a:r>
            <a:r>
              <a:rPr lang="en-US" sz="2000" dirty="0" smtClean="0"/>
              <a:t>1,039 acres for $123.2 Million</a:t>
            </a:r>
          </a:p>
          <a:p>
            <a:r>
              <a:rPr lang="en-US" sz="2000" dirty="0" smtClean="0"/>
              <a:t>$119,000 per Acre</a:t>
            </a:r>
            <a:endParaRPr lang="en-US" sz="2000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727" y="2193387"/>
            <a:ext cx="6172257" cy="394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3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Mississippi River </a:t>
            </a:r>
            <a:r>
              <a:rPr lang="en-US" sz="3600" dirty="0" smtClean="0"/>
              <a:t>LDSP </a:t>
            </a:r>
            <a:r>
              <a:rPr lang="en-US" sz="3600" dirty="0"/>
              <a:t>–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Long </a:t>
            </a:r>
            <a:r>
              <a:rPr lang="en-US" sz="3600" dirty="0"/>
              <a:t>Distance Sediment </a:t>
            </a:r>
            <a:r>
              <a:rPr lang="en-US" sz="3600" dirty="0" smtClean="0"/>
              <a:t>Pipeline – Phase 1</a:t>
            </a:r>
            <a:endParaRPr lang="en-US" sz="3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194491"/>
              </p:ext>
            </p:extLst>
          </p:nvPr>
        </p:nvGraphicFramePr>
        <p:xfrm>
          <a:off x="687752" y="2110155"/>
          <a:ext cx="10347570" cy="414172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196494">
                  <a:extLst>
                    <a:ext uri="{9D8B030D-6E8A-4147-A177-3AD203B41FA5}">
                      <a16:colId xmlns:a16="http://schemas.microsoft.com/office/drawing/2014/main" val="4279486682"/>
                    </a:ext>
                  </a:extLst>
                </a:gridCol>
                <a:gridCol w="2336800">
                  <a:extLst>
                    <a:ext uri="{9D8B030D-6E8A-4147-A177-3AD203B41FA5}">
                      <a16:colId xmlns:a16="http://schemas.microsoft.com/office/drawing/2014/main" val="1321147255"/>
                    </a:ext>
                  </a:extLst>
                </a:gridCol>
                <a:gridCol w="1266092">
                  <a:extLst>
                    <a:ext uri="{9D8B030D-6E8A-4147-A177-3AD203B41FA5}">
                      <a16:colId xmlns:a16="http://schemas.microsoft.com/office/drawing/2014/main" val="3444452199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995552808"/>
                    </a:ext>
                  </a:extLst>
                </a:gridCol>
                <a:gridCol w="1008184">
                  <a:extLst>
                    <a:ext uri="{9D8B030D-6E8A-4147-A177-3AD203B41FA5}">
                      <a16:colId xmlns:a16="http://schemas.microsoft.com/office/drawing/2014/main" val="35033826"/>
                    </a:ext>
                  </a:extLst>
                </a:gridCol>
              </a:tblGrid>
              <a:tr h="62197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Project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Funding</a:t>
                      </a:r>
                      <a:r>
                        <a:rPr lang="en-US" baseline="0" dirty="0" smtClean="0"/>
                        <a:t> Source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Cost </a:t>
                      </a:r>
                    </a:p>
                    <a:p>
                      <a:pPr algn="ctr"/>
                      <a:r>
                        <a:rPr lang="en-US" dirty="0" smtClean="0"/>
                        <a:t>(Millions)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Volume</a:t>
                      </a:r>
                      <a:r>
                        <a:rPr lang="en-US" baseline="0" dirty="0" smtClean="0"/>
                        <a:t> of Fill (Cubic Yards)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Acres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372800"/>
                  </a:ext>
                </a:extLst>
              </a:tr>
              <a:tr h="973581">
                <a:tc>
                  <a:txBody>
                    <a:bodyPr/>
                    <a:lstStyle/>
                    <a:p>
                      <a:r>
                        <a:rPr lang="en-US" dirty="0" smtClean="0"/>
                        <a:t>Bayou </a:t>
                      </a:r>
                      <a:r>
                        <a:rPr lang="en-US" dirty="0" err="1" smtClean="0"/>
                        <a:t>Dupont</a:t>
                      </a:r>
                      <a:r>
                        <a:rPr lang="en-US" dirty="0" smtClean="0"/>
                        <a:t> Marsh and Ridge Restoration</a:t>
                      </a:r>
                      <a:r>
                        <a:rPr lang="en-US" baseline="0" dirty="0" smtClean="0"/>
                        <a:t> (BA-48)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CWPPRA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$38.2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2,710,422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360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5083081"/>
                  </a:ext>
                </a:extLst>
              </a:tr>
              <a:tr h="973581">
                <a:tc>
                  <a:txBody>
                    <a:bodyPr/>
                    <a:lstStyle/>
                    <a:p>
                      <a:r>
                        <a:rPr lang="en-US" dirty="0" smtClean="0"/>
                        <a:t>Bayou </a:t>
                      </a:r>
                      <a:r>
                        <a:rPr lang="en-US" dirty="0" err="1" smtClean="0"/>
                        <a:t>Dupont</a:t>
                      </a:r>
                      <a:r>
                        <a:rPr lang="en-US" dirty="0" smtClean="0"/>
                        <a:t> Sediment Delivery</a:t>
                      </a:r>
                      <a:r>
                        <a:rPr lang="en-US" baseline="0" dirty="0" smtClean="0"/>
                        <a:t> Marsh Creation #3 (BA-164)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CWPPRA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$18.7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1,107,855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42595"/>
                  </a:ext>
                </a:extLst>
              </a:tr>
              <a:tr h="888528">
                <a:tc>
                  <a:txBody>
                    <a:bodyPr/>
                    <a:lstStyle/>
                    <a:p>
                      <a:r>
                        <a:rPr lang="en-US" dirty="0" smtClean="0"/>
                        <a:t>Long Distance</a:t>
                      </a:r>
                      <a:r>
                        <a:rPr lang="en-US" baseline="0" dirty="0" smtClean="0"/>
                        <a:t> Sediment Pipeline (BA-43EB)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CIAP/State Surplus/Mitigation</a:t>
                      </a:r>
                      <a:r>
                        <a:rPr lang="en-US" baseline="0" dirty="0" smtClean="0"/>
                        <a:t> Funds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$66.3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4,330,524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1,039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4596676"/>
                  </a:ext>
                </a:extLst>
              </a:tr>
              <a:tr h="62197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TOTAL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$123.2M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8,148,801</a:t>
                      </a:r>
                    </a:p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1,039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50421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253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15264" y="677496"/>
            <a:ext cx="10468864" cy="1828800"/>
          </a:xfrm>
        </p:spPr>
        <p:txBody>
          <a:bodyPr>
            <a:normAutofit/>
          </a:bodyPr>
          <a:lstStyle/>
          <a:p>
            <a:r>
              <a:rPr lang="en-US" sz="4900" dirty="0" smtClean="0"/>
              <a:t>Long-term Coastal Planning </a:t>
            </a:r>
            <a:br>
              <a:rPr lang="en-US" sz="4900" dirty="0" smtClean="0"/>
            </a:br>
            <a:r>
              <a:rPr lang="en-US" sz="4900" dirty="0" smtClean="0"/>
              <a:t>A Parish Perspective  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Lauren E. Averill, P.E.</a:t>
            </a:r>
          </a:p>
          <a:p>
            <a:r>
              <a:rPr lang="en-US" dirty="0" smtClean="0"/>
              <a:t>Coastal Management Director</a:t>
            </a:r>
          </a:p>
          <a:p>
            <a:r>
              <a:rPr lang="en-US" dirty="0" smtClean="0"/>
              <a:t>Jefferson Parish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19" y="1985108"/>
            <a:ext cx="3742201" cy="374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2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6714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Mississippi River </a:t>
            </a:r>
            <a:r>
              <a:rPr lang="en-US" sz="5400" dirty="0" smtClean="0"/>
              <a:t>LDSP – </a:t>
            </a:r>
            <a:r>
              <a:rPr lang="en-US" sz="3600" dirty="0" smtClean="0"/>
              <a:t>Balancing Water</a:t>
            </a:r>
            <a:endParaRPr lang="en-US" sz="3600" dirty="0"/>
          </a:p>
        </p:txBody>
      </p:sp>
      <p:pic>
        <p:nvPicPr>
          <p:cNvPr id="5" name="BalancingWater_72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8524" y="1560025"/>
            <a:ext cx="9308122" cy="4876372"/>
          </a:xfrm>
        </p:spPr>
      </p:pic>
    </p:spTree>
    <p:extLst>
      <p:ext uri="{BB962C8B-B14F-4D97-AF65-F5344CB8AC3E}">
        <p14:creationId xmlns:p14="http://schemas.microsoft.com/office/powerpoint/2010/main" val="407588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Phase 2 – Mississippi River Long Distance Sediment Pipeline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4936" y="1853281"/>
            <a:ext cx="8141464" cy="471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38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err="1"/>
              <a:t>Caminada</a:t>
            </a:r>
            <a:r>
              <a:rPr lang="en-US" sz="4400" dirty="0"/>
              <a:t> Headlands 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Beach </a:t>
            </a:r>
            <a:r>
              <a:rPr lang="en-US" sz="4400" dirty="0"/>
              <a:t>Restoration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1" y="1935480"/>
            <a:ext cx="4837722" cy="2073812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en-US" dirty="0" smtClean="0"/>
              <a:t>Completed December 2016</a:t>
            </a:r>
          </a:p>
          <a:p>
            <a:pPr lvl="0"/>
            <a:r>
              <a:rPr lang="en-US" dirty="0" smtClean="0"/>
              <a:t>Total Project Cost:  </a:t>
            </a:r>
            <a:r>
              <a:rPr lang="en-US" dirty="0"/>
              <a:t>$216 </a:t>
            </a:r>
            <a:r>
              <a:rPr lang="en-US" dirty="0" smtClean="0"/>
              <a:t>million</a:t>
            </a:r>
          </a:p>
          <a:p>
            <a:pPr lvl="0"/>
            <a:r>
              <a:rPr lang="en-US" dirty="0" smtClean="0"/>
              <a:t>Funding Partners:  CPRA, NRDA – BP Damages Assessment Penalties</a:t>
            </a:r>
          </a:p>
          <a:p>
            <a:pPr lvl="0"/>
            <a:r>
              <a:rPr lang="en-US" dirty="0" smtClean="0"/>
              <a:t>1,000 </a:t>
            </a:r>
            <a:r>
              <a:rPr lang="en-US" dirty="0"/>
              <a:t>acres of </a:t>
            </a:r>
            <a:r>
              <a:rPr lang="en-US" dirty="0" smtClean="0"/>
              <a:t>wildlife habitat</a:t>
            </a:r>
          </a:p>
          <a:p>
            <a:pPr lvl="0"/>
            <a:r>
              <a:rPr lang="en-US" dirty="0" smtClean="0"/>
              <a:t>13 </a:t>
            </a:r>
            <a:r>
              <a:rPr lang="en-US" dirty="0"/>
              <a:t>miles of beach from Port </a:t>
            </a:r>
            <a:r>
              <a:rPr lang="en-US" dirty="0" err="1"/>
              <a:t>Fourchon</a:t>
            </a:r>
            <a:r>
              <a:rPr lang="en-US" dirty="0"/>
              <a:t> to Elmer’s </a:t>
            </a:r>
            <a:r>
              <a:rPr lang="en-US" dirty="0" smtClean="0"/>
              <a:t>Island</a:t>
            </a:r>
            <a:endParaRPr lang="en-US" dirty="0"/>
          </a:p>
          <a:p>
            <a:r>
              <a:rPr lang="en-US" dirty="0" smtClean="0"/>
              <a:t>Volume of Sand:  9 </a:t>
            </a:r>
            <a:r>
              <a:rPr lang="en-US" dirty="0"/>
              <a:t>million cubic yards, or 1,047 football fields, of offshore sand from Ship </a:t>
            </a:r>
            <a:r>
              <a:rPr lang="en-US" dirty="0" smtClean="0"/>
              <a:t>Shoal</a:t>
            </a:r>
            <a:r>
              <a:rPr lang="en-US" dirty="0"/>
              <a:t> </a:t>
            </a:r>
            <a:endParaRPr lang="en-US" dirty="0" smtClean="0"/>
          </a:p>
          <a:p>
            <a:r>
              <a:rPr lang="en-US" dirty="0" smtClean="0"/>
              <a:t>Additional projects to restore the marsh behind the island have also been completed, and are in design  </a:t>
            </a:r>
            <a:endParaRPr lang="en-US" dirty="0"/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59" y="4097684"/>
            <a:ext cx="3058896" cy="23856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692" y="1847088"/>
            <a:ext cx="5231860" cy="451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1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75948"/>
            <a:ext cx="10972800" cy="1143000"/>
          </a:xfrm>
        </p:spPr>
        <p:txBody>
          <a:bodyPr>
            <a:normAutofit/>
          </a:bodyPr>
          <a:lstStyle/>
          <a:p>
            <a:r>
              <a:rPr lang="en-US" sz="4400" dirty="0"/>
              <a:t>Grand Isle Emergency Dune </a:t>
            </a:r>
            <a:r>
              <a:rPr lang="en-US" sz="4400" dirty="0" smtClean="0"/>
              <a:t>Repair-2017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419894"/>
            <a:ext cx="4149536" cy="3270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6879" y="3560571"/>
            <a:ext cx="4245521" cy="3227734"/>
          </a:xfrm>
          <a:prstGeom prst="rect">
            <a:avLst/>
          </a:prstGeom>
        </p:spPr>
      </p:pic>
      <p:pic>
        <p:nvPicPr>
          <p:cNvPr id="4" name="Picture 2" descr="Image result for grand isle burrito levee collap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100" y="1847088"/>
            <a:ext cx="4103590" cy="274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969690" y="1920592"/>
            <a:ext cx="3472033" cy="1566475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Study and Redesign of Beach Hotspot - $15M </a:t>
            </a:r>
            <a:endParaRPr lang="en-US" sz="1800" dirty="0"/>
          </a:p>
          <a:p>
            <a:r>
              <a:rPr lang="en-US" sz="1800" dirty="0" smtClean="0"/>
              <a:t>Funded by CPRA</a:t>
            </a:r>
          </a:p>
          <a:p>
            <a:r>
              <a:rPr lang="en-US" sz="1800" dirty="0" smtClean="0"/>
              <a:t>Initial hydrologic studies completed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63654" y="1820614"/>
            <a:ext cx="3302446" cy="1637401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Cost</a:t>
            </a:r>
            <a:r>
              <a:rPr lang="en-US" sz="1800" dirty="0"/>
              <a:t>: </a:t>
            </a:r>
            <a:r>
              <a:rPr lang="en-US" sz="1800" dirty="0" smtClean="0"/>
              <a:t>$2.8M</a:t>
            </a:r>
          </a:p>
          <a:p>
            <a:r>
              <a:rPr lang="en-US" sz="1800" dirty="0" smtClean="0"/>
              <a:t>$1.5M – JP District 1 BP Economic Settlement Funds</a:t>
            </a:r>
          </a:p>
          <a:p>
            <a:r>
              <a:rPr lang="en-US" sz="1800" dirty="0" smtClean="0"/>
              <a:t>$1.3M – State &amp; Federal storm damage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7840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2143" y="554891"/>
            <a:ext cx="9638538" cy="859797"/>
          </a:xfrm>
        </p:spPr>
        <p:txBody>
          <a:bodyPr>
            <a:noAutofit/>
          </a:bodyPr>
          <a:lstStyle/>
          <a:p>
            <a:r>
              <a:rPr lang="en-US" sz="4000" dirty="0" smtClean="0"/>
              <a:t>BUDMAT</a:t>
            </a:r>
            <a:r>
              <a:rPr lang="en-US" sz="4000" dirty="0"/>
              <a:t> </a:t>
            </a:r>
            <a:r>
              <a:rPr lang="en-US" sz="4000" dirty="0" smtClean="0"/>
              <a:t>- Barataria </a:t>
            </a:r>
            <a:r>
              <a:rPr lang="en-US" sz="4000" dirty="0" smtClean="0"/>
              <a:t>Waterway Project</a:t>
            </a:r>
            <a:endParaRPr lang="en-US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798" y="1500658"/>
            <a:ext cx="3551774" cy="4773534"/>
          </a:xfrm>
          <a:prstGeom prst="rect">
            <a:avLst/>
          </a:prstGeom>
        </p:spPr>
      </p:pic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430358" y="1500659"/>
            <a:ext cx="3001108" cy="4773533"/>
          </a:xfrm>
        </p:spPr>
        <p:txBody>
          <a:bodyPr>
            <a:normAutofit fontScale="62500" lnSpcReduction="20000"/>
          </a:bodyPr>
          <a:lstStyle/>
          <a:p>
            <a:r>
              <a:rPr lang="en-US" sz="3200" dirty="0" smtClean="0"/>
              <a:t>Corps of Engineers program to use material dredged for navigation of federal waterways</a:t>
            </a:r>
          </a:p>
          <a:p>
            <a:endParaRPr lang="en-US" sz="3200" dirty="0" smtClean="0"/>
          </a:p>
          <a:p>
            <a:r>
              <a:rPr lang="en-US" sz="3200" dirty="0" smtClean="0"/>
              <a:t>75/25 Cost Share </a:t>
            </a:r>
          </a:p>
          <a:p>
            <a:endParaRPr lang="en-US" sz="3200" dirty="0" smtClean="0"/>
          </a:p>
          <a:p>
            <a:r>
              <a:rPr lang="en-US" sz="3200" dirty="0" smtClean="0"/>
              <a:t>Design:  $1.5</a:t>
            </a:r>
            <a:endParaRPr lang="en-US" sz="3000" dirty="0" smtClean="0"/>
          </a:p>
          <a:p>
            <a:endParaRPr lang="en-US" sz="3200" dirty="0" smtClean="0"/>
          </a:p>
          <a:p>
            <a:r>
              <a:rPr lang="en-US" sz="3200" dirty="0" smtClean="0"/>
              <a:t>NFS(JP): $367K</a:t>
            </a:r>
          </a:p>
          <a:p>
            <a:endParaRPr lang="en-US" sz="3200" dirty="0" smtClean="0"/>
          </a:p>
          <a:p>
            <a:r>
              <a:rPr lang="en-US" sz="3200" dirty="0" smtClean="0"/>
              <a:t>Volume:  500 cy</a:t>
            </a:r>
          </a:p>
          <a:p>
            <a:endParaRPr lang="en-US" sz="3200" dirty="0" smtClean="0"/>
          </a:p>
          <a:p>
            <a:r>
              <a:rPr lang="en-US" sz="3200" dirty="0" smtClean="0"/>
              <a:t>Build approximately 60 acres</a:t>
            </a:r>
          </a:p>
          <a:p>
            <a:endParaRPr lang="en-US" sz="3200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51" y="1500658"/>
            <a:ext cx="3600694" cy="477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7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7754" y="492514"/>
            <a:ext cx="10894646" cy="1143000"/>
          </a:xfrm>
        </p:spPr>
        <p:txBody>
          <a:bodyPr>
            <a:normAutofit/>
          </a:bodyPr>
          <a:lstStyle/>
          <a:p>
            <a:r>
              <a:rPr lang="en-US" sz="4400" dirty="0" err="1"/>
              <a:t>Bucktown</a:t>
            </a:r>
            <a:r>
              <a:rPr lang="en-US" sz="4400" dirty="0"/>
              <a:t> Wetland </a:t>
            </a:r>
            <a:r>
              <a:rPr lang="en-US" sz="4400" dirty="0" smtClean="0"/>
              <a:t>Boardwalk</a:t>
            </a:r>
            <a:endParaRPr lang="en-US" sz="4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935479"/>
            <a:ext cx="4371125" cy="3902613"/>
          </a:xfrm>
        </p:spPr>
        <p:txBody>
          <a:bodyPr>
            <a:normAutofit fontScale="70000" lnSpcReduction="20000"/>
          </a:bodyPr>
          <a:lstStyle/>
          <a:p>
            <a:r>
              <a:rPr lang="en-US" sz="2800" dirty="0" smtClean="0"/>
              <a:t>Cost - $130,000</a:t>
            </a:r>
          </a:p>
          <a:p>
            <a:pPr lvl="1"/>
            <a:r>
              <a:rPr lang="en-US" sz="2800" dirty="0"/>
              <a:t>Preliminary Design/Permitting - $</a:t>
            </a:r>
            <a:r>
              <a:rPr lang="en-US" sz="2800" dirty="0" smtClean="0"/>
              <a:t>25,000</a:t>
            </a:r>
            <a:endParaRPr lang="en-US" sz="2800" dirty="0" smtClean="0"/>
          </a:p>
          <a:p>
            <a:pPr lvl="1"/>
            <a:r>
              <a:rPr lang="en-US" sz="2800" dirty="0" smtClean="0"/>
              <a:t>Final Design - $105,000 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75/25 Cost Share with the Lake Pontchartrain Basin Foundation (UNO/EPA)</a:t>
            </a:r>
          </a:p>
          <a:p>
            <a:endParaRPr lang="en-US" sz="2800" dirty="0" smtClean="0"/>
          </a:p>
          <a:p>
            <a:r>
              <a:rPr lang="en-US" sz="2800" dirty="0" smtClean="0"/>
              <a:t>Parish Costs: $32,500</a:t>
            </a:r>
          </a:p>
          <a:p>
            <a:r>
              <a:rPr lang="en-US" sz="2800" dirty="0" smtClean="0"/>
              <a:t>Possible Construction Funding</a:t>
            </a:r>
          </a:p>
          <a:p>
            <a:pPr lvl="1"/>
            <a:r>
              <a:rPr lang="en-US" sz="2600" dirty="0" smtClean="0"/>
              <a:t>CDBG</a:t>
            </a:r>
            <a:endParaRPr lang="en-US" sz="2600" dirty="0" smtClean="0"/>
          </a:p>
          <a:p>
            <a:pPr lvl="1"/>
            <a:r>
              <a:rPr lang="en-US" dirty="0" smtClean="0"/>
              <a:t>State Capitol Outlay</a:t>
            </a:r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725" y="1862719"/>
            <a:ext cx="6601675" cy="420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919" y="137940"/>
            <a:ext cx="10706961" cy="1320800"/>
          </a:xfrm>
        </p:spPr>
        <p:txBody>
          <a:bodyPr>
            <a:noAutofit/>
          </a:bodyPr>
          <a:lstStyle/>
          <a:p>
            <a:r>
              <a:rPr lang="en-US" sz="4400" dirty="0" err="1" smtClean="0"/>
              <a:t>Bucktown</a:t>
            </a:r>
            <a:r>
              <a:rPr lang="en-US" sz="4400" dirty="0" smtClean="0"/>
              <a:t> Wetland Restoration Project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19" y="1633414"/>
            <a:ext cx="4845539" cy="3459479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782975" y="2420032"/>
            <a:ext cx="6818905" cy="36235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2975" y="5306397"/>
            <a:ext cx="1344287" cy="88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7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2123" y="290161"/>
            <a:ext cx="10972800" cy="1143000"/>
          </a:xfrm>
        </p:spPr>
        <p:txBody>
          <a:bodyPr>
            <a:noAutofit/>
          </a:bodyPr>
          <a:lstStyle/>
          <a:p>
            <a:r>
              <a:rPr lang="en-US" sz="4400" dirty="0"/>
              <a:t>Christmas Tree Recycling </a:t>
            </a:r>
            <a:r>
              <a:rPr lang="en-US" sz="4400" dirty="0" smtClean="0"/>
              <a:t>Project</a:t>
            </a:r>
            <a:endParaRPr lang="en-US" sz="4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33046" y="1578708"/>
            <a:ext cx="4435454" cy="1820985"/>
          </a:xfrm>
        </p:spPr>
        <p:txBody>
          <a:bodyPr>
            <a:normAutofit fontScale="55000" lnSpcReduction="20000"/>
          </a:bodyPr>
          <a:lstStyle/>
          <a:p>
            <a:r>
              <a:rPr lang="en-US" sz="3200" dirty="0" smtClean="0"/>
              <a:t>In 29 years Jefferson has recycled approximately 800,000 trees, distance of 900 miles tip to trunk</a:t>
            </a:r>
          </a:p>
          <a:p>
            <a:r>
              <a:rPr lang="en-US" sz="3200" dirty="0">
                <a:hlinkClick r:id="rId2"/>
              </a:rPr>
              <a:t>https://www.nbcnews.com/nightly-news/video/christmas-trees-come-to-the-rescue-in-coastal-louisiana-1147610179678?v=railb</a:t>
            </a:r>
            <a:r>
              <a:rPr lang="en-US" sz="3200" dirty="0" smtClean="0">
                <a:hlinkClick r:id="rId2"/>
              </a:rPr>
              <a:t>&amp;</a:t>
            </a:r>
            <a:endParaRPr lang="en-US" sz="3200" dirty="0" smtClean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122" y="1493459"/>
            <a:ext cx="4095261" cy="2348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2122" y="3916483"/>
            <a:ext cx="4095261" cy="25580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53" y="3528227"/>
            <a:ext cx="4369247" cy="2929288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61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 &amp; Answers?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5242024"/>
            <a:ext cx="2289907" cy="89661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Lauren E. Averill, P.E.</a:t>
            </a:r>
          </a:p>
          <a:p>
            <a:pPr marL="0" indent="0">
              <a:buNone/>
            </a:pPr>
            <a:r>
              <a:rPr lang="en-US" dirty="0" smtClean="0"/>
              <a:t>(504) 736-6653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laverill@jeffparish.net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042" y="1919850"/>
            <a:ext cx="3322174" cy="332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6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Jefferson Parish Coastal Overview</a:t>
            </a:r>
            <a:endParaRPr lang="en-US" dirty="0"/>
          </a:p>
          <a:p>
            <a:r>
              <a:rPr lang="en-US" dirty="0" smtClean="0"/>
              <a:t>Coastal Planning </a:t>
            </a:r>
            <a:r>
              <a:rPr lang="en-US" dirty="0" smtClean="0"/>
              <a:t>Challenges</a:t>
            </a:r>
            <a:endParaRPr lang="en-US" dirty="0"/>
          </a:p>
          <a:p>
            <a:r>
              <a:rPr lang="en-US" dirty="0" smtClean="0"/>
              <a:t>Outreach &amp; Education</a:t>
            </a:r>
            <a:endParaRPr lang="en-US" dirty="0"/>
          </a:p>
          <a:p>
            <a:r>
              <a:rPr lang="en-US" dirty="0"/>
              <a:t>Funding Streams</a:t>
            </a:r>
          </a:p>
          <a:p>
            <a:r>
              <a:rPr lang="en-US" dirty="0"/>
              <a:t>Coastal Projects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91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Jefferson Parish </a:t>
            </a:r>
            <a:br>
              <a:rPr lang="en-US" dirty="0" smtClean="0"/>
            </a:br>
            <a:r>
              <a:rPr lang="en-US" dirty="0" smtClean="0"/>
              <a:t>Current Land Loss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398" y="1935480"/>
            <a:ext cx="3221120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307" y="1847088"/>
            <a:ext cx="3217980" cy="4351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77405" y="5736761"/>
            <a:ext cx="828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1960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108334" y="5658216"/>
            <a:ext cx="828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2017</a:t>
            </a:r>
            <a:endParaRPr lang="en-US" sz="2400" b="1" dirty="0"/>
          </a:p>
        </p:txBody>
      </p:sp>
      <p:sp>
        <p:nvSpPr>
          <p:cNvPr id="14" name="Content Placeholder 1"/>
          <p:cNvSpPr>
            <a:spLocks noGrp="1"/>
          </p:cNvSpPr>
          <p:nvPr>
            <p:ph idx="1"/>
          </p:nvPr>
        </p:nvSpPr>
        <p:spPr>
          <a:xfrm>
            <a:off x="560070" y="1935480"/>
            <a:ext cx="3263265" cy="3402428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30</a:t>
            </a:r>
            <a:r>
              <a:rPr lang="en-US" sz="2800" dirty="0"/>
              <a:t>% Land Loss </a:t>
            </a:r>
            <a:r>
              <a:rPr lang="en-US" sz="2800" dirty="0" smtClean="0"/>
              <a:t>over</a:t>
            </a:r>
            <a:r>
              <a:rPr lang="en-US" sz="2800" dirty="0" smtClean="0"/>
              <a:t> </a:t>
            </a:r>
            <a:r>
              <a:rPr lang="en-US" sz="2800" dirty="0"/>
              <a:t>57 Years  </a:t>
            </a:r>
            <a:endParaRPr lang="en-US" sz="2800" dirty="0" smtClean="0"/>
          </a:p>
          <a:p>
            <a:r>
              <a:rPr lang="en-US" sz="2800" dirty="0" smtClean="0"/>
              <a:t>Most </a:t>
            </a:r>
            <a:r>
              <a:rPr lang="en-US" sz="2800" dirty="0"/>
              <a:t>populated Coastal Parish in the State with over 433,634 </a:t>
            </a:r>
            <a:r>
              <a:rPr lang="en-US" sz="2800" dirty="0" smtClean="0"/>
              <a:t>residents </a:t>
            </a:r>
          </a:p>
          <a:p>
            <a:r>
              <a:rPr lang="en-US" sz="2800" dirty="0" smtClean="0"/>
              <a:t>99% Live within the federal levee protection</a:t>
            </a:r>
            <a:endParaRPr lang="en-US" sz="2800" dirty="0"/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1643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88669" y="352396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Jefferson </a:t>
            </a:r>
            <a:r>
              <a:rPr lang="en-US" dirty="0" smtClean="0"/>
              <a:t>Parish Future </a:t>
            </a:r>
            <a:r>
              <a:rPr lang="en-US" dirty="0" err="1" smtClean="0"/>
              <a:t>Landloss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60070" y="1847088"/>
            <a:ext cx="3263265" cy="4471725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Land </a:t>
            </a:r>
            <a:r>
              <a:rPr lang="en-US" sz="2800" dirty="0"/>
              <a:t>loss of  112 square miles or 42% in 50 </a:t>
            </a:r>
            <a:r>
              <a:rPr lang="en-US" sz="2800" dirty="0" smtClean="0"/>
              <a:t>years</a:t>
            </a:r>
            <a:endParaRPr lang="en-US" dirty="0"/>
          </a:p>
          <a:p>
            <a:pPr algn="ctr"/>
            <a:r>
              <a:rPr lang="en-US" dirty="0" smtClean="0"/>
              <a:t>89 </a:t>
            </a:r>
            <a:r>
              <a:rPr lang="en-US" dirty="0"/>
              <a:t>square miles maintained or gained with 2017 Coastal </a:t>
            </a:r>
            <a:r>
              <a:rPr lang="en-US" dirty="0" smtClean="0"/>
              <a:t>Plan</a:t>
            </a:r>
          </a:p>
          <a:p>
            <a:pPr algn="ctr"/>
            <a:r>
              <a:rPr lang="en-US" dirty="0" smtClean="0"/>
              <a:t>Losing the city of Boston, MA into the ocean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975" y="1847088"/>
            <a:ext cx="3217980" cy="4351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201" y="1801812"/>
            <a:ext cx="3221120" cy="43513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21840" y="5445264"/>
            <a:ext cx="2053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2067 </a:t>
            </a:r>
          </a:p>
          <a:p>
            <a:r>
              <a:rPr lang="en-US" sz="1600" b="1" dirty="0" smtClean="0"/>
              <a:t>Without Plan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181975" y="5445264"/>
            <a:ext cx="2053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2067 </a:t>
            </a:r>
          </a:p>
          <a:p>
            <a:r>
              <a:rPr lang="en-US" sz="1600" b="1" dirty="0" smtClean="0"/>
              <a:t>With Plan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3197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Jefferson Parish Overview – Pre-K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1980’s began the states first Coastal Zone Management Program monitoring Coastal Use Permits managed by the state and funded by EPA</a:t>
            </a:r>
          </a:p>
          <a:p>
            <a:r>
              <a:rPr lang="en-US" dirty="0"/>
              <a:t>1990’s Breaux Act was signed into law creating the Coastal Wetlands Planning Protection and Restoration Act (CWPPRA</a:t>
            </a:r>
            <a:r>
              <a:rPr lang="en-US" dirty="0" smtClean="0"/>
              <a:t>)</a:t>
            </a:r>
            <a:endParaRPr lang="en-US" dirty="0" smtClean="0"/>
          </a:p>
          <a:p>
            <a:r>
              <a:rPr lang="en-US" dirty="0" smtClean="0"/>
              <a:t>Coastal </a:t>
            </a:r>
            <a:r>
              <a:rPr lang="en-US" dirty="0"/>
              <a:t>Restoration Projects handled by the Environmental Affairs Department within the Parish</a:t>
            </a:r>
          </a:p>
          <a:p>
            <a:r>
              <a:rPr lang="en-US" dirty="0"/>
              <a:t>Jefferson created the first Parish Coastal Comprehensive Master Plan in </a:t>
            </a:r>
            <a:r>
              <a:rPr lang="en-US" dirty="0" smtClean="0"/>
              <a:t>1993, </a:t>
            </a:r>
            <a:r>
              <a:rPr lang="en-US" dirty="0"/>
              <a:t>revised in </a:t>
            </a:r>
            <a:r>
              <a:rPr lang="en-US" dirty="0" smtClean="0"/>
              <a:t>2003, draft revision in 2015 – never adopted</a:t>
            </a:r>
            <a:endParaRPr lang="en-US" dirty="0"/>
          </a:p>
          <a:p>
            <a:r>
              <a:rPr lang="en-US" dirty="0"/>
              <a:t>Over 30 years of Coastal Restoration projects in Jefferson Parish </a:t>
            </a:r>
            <a:r>
              <a:rPr lang="en-US" dirty="0" smtClean="0"/>
              <a:t>consisted of CWPPRA Projects, Corps and State initiatives, and small grants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55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Jefferson Parish Overview - Post-K 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Approximately 30,000 properties were flooded due to pumps </a:t>
            </a:r>
            <a:endParaRPr lang="en-US" dirty="0"/>
          </a:p>
          <a:p>
            <a:r>
              <a:rPr lang="en-US" dirty="0" smtClean="0"/>
              <a:t>Debris removal for these properties and all associated storm debris was over 5 million cubic yards taking over 3 years</a:t>
            </a:r>
          </a:p>
          <a:p>
            <a:r>
              <a:rPr lang="en-US" dirty="0" smtClean="0"/>
              <a:t>Environmental </a:t>
            </a:r>
            <a:r>
              <a:rPr lang="en-US" dirty="0" smtClean="0"/>
              <a:t>Affairs </a:t>
            </a:r>
            <a:r>
              <a:rPr lang="en-US" dirty="0" smtClean="0"/>
              <a:t>Department focus </a:t>
            </a:r>
            <a:r>
              <a:rPr lang="en-US" dirty="0" smtClean="0"/>
              <a:t>was shifted/allocated to Debris </a:t>
            </a:r>
            <a:r>
              <a:rPr lang="en-US" dirty="0" smtClean="0"/>
              <a:t>removal, minimal focus on Coastal Restoration</a:t>
            </a:r>
          </a:p>
          <a:p>
            <a:r>
              <a:rPr lang="en-US" dirty="0" smtClean="0"/>
              <a:t>In </a:t>
            </a:r>
            <a:r>
              <a:rPr lang="en-US" dirty="0" smtClean="0"/>
              <a:t>2016 under the direction of the new Parish President Mike Yenni,  developed the Coastal Management Department within Public Works and hired the first </a:t>
            </a:r>
            <a:r>
              <a:rPr lang="en-US" dirty="0" smtClean="0"/>
              <a:t>director whose focus is </a:t>
            </a:r>
            <a:r>
              <a:rPr lang="en-US" dirty="0" smtClean="0"/>
              <a:t>solely </a:t>
            </a:r>
            <a:r>
              <a:rPr lang="en-US" dirty="0" smtClean="0"/>
              <a:t>on Coastal funding and restoration projects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69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2197" y="1213374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What </a:t>
            </a:r>
            <a:r>
              <a:rPr lang="en-US" dirty="0" smtClean="0"/>
              <a:t>are the biggest challenges in </a:t>
            </a:r>
            <a:r>
              <a:rPr lang="en-US" dirty="0" smtClean="0"/>
              <a:t> </a:t>
            </a:r>
            <a:r>
              <a:rPr lang="en-US" dirty="0" smtClean="0"/>
              <a:t>Coastal Restoration </a:t>
            </a:r>
            <a:r>
              <a:rPr lang="en-US" dirty="0" smtClean="0"/>
              <a:t>Planning?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02197" y="2806861"/>
            <a:ext cx="10972800" cy="3037389"/>
          </a:xfrm>
        </p:spPr>
        <p:txBody>
          <a:bodyPr/>
          <a:lstStyle/>
          <a:p>
            <a:r>
              <a:rPr lang="en-US" dirty="0" smtClean="0"/>
              <a:t>Funding Resources </a:t>
            </a:r>
          </a:p>
          <a:p>
            <a:r>
              <a:rPr lang="en-US" dirty="0" smtClean="0"/>
              <a:t>Politics &amp; Lobbying</a:t>
            </a:r>
            <a:endParaRPr lang="en-US" dirty="0"/>
          </a:p>
          <a:p>
            <a:r>
              <a:rPr lang="en-US" dirty="0" smtClean="0"/>
              <a:t>Permitting</a:t>
            </a:r>
            <a:endParaRPr lang="en-US" dirty="0"/>
          </a:p>
          <a:p>
            <a:r>
              <a:rPr lang="en-US" dirty="0" smtClean="0"/>
              <a:t>Real Estate: Mineral and Surface </a:t>
            </a:r>
            <a:r>
              <a:rPr lang="en-US" dirty="0" smtClean="0"/>
              <a:t>Rights</a:t>
            </a:r>
          </a:p>
          <a:p>
            <a:r>
              <a:rPr lang="en-US" dirty="0" smtClean="0"/>
              <a:t>Public Understanding and Perception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03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9316" y="896815"/>
            <a:ext cx="10972800" cy="177546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is the most </a:t>
            </a:r>
            <a:r>
              <a:rPr lang="en-US" dirty="0" smtClean="0"/>
              <a:t>straightforward phase </a:t>
            </a:r>
            <a:r>
              <a:rPr lang="en-US" dirty="0" smtClean="0"/>
              <a:t>of </a:t>
            </a:r>
            <a:r>
              <a:rPr lang="en-US" dirty="0"/>
              <a:t>building a coastal </a:t>
            </a:r>
            <a:r>
              <a:rPr lang="en-US" dirty="0" smtClean="0"/>
              <a:t>project? </a:t>
            </a:r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1912620" y="3733800"/>
            <a:ext cx="9486900" cy="868681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Engineering &amp;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00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esentation on brainstorming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usiness brainstorming presentation.potx" id="{DE77CA07-3D7A-4CF2-AF02-587F794CB3CB}" vid="{13C2A94F-C0A1-4622-B71C-29A3B00D5E0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D6871AEF93874A95C6DC51FA3FE05F" ma:contentTypeVersion="15" ma:contentTypeDescription="Create a new document." ma:contentTypeScope="" ma:versionID="e166d3adb5f049d27dfdcc5d5d4ce333">
  <xsd:schema xmlns:xsd="http://www.w3.org/2001/XMLSchema" xmlns:xs="http://www.w3.org/2001/XMLSchema" xmlns:p="http://schemas.microsoft.com/office/2006/metadata/properties" xmlns:ns2="89bf36a1-727f-49e4-8ee4-407a12d19deb" xmlns:ns3="351583b8-680f-414b-ac50-23e1da0b317e" targetNamespace="http://schemas.microsoft.com/office/2006/metadata/properties" ma:root="true" ma:fieldsID="167c9afb262e43988daf8cfb10e50fd6" ns2:_="" ns3:_="">
    <xsd:import namespace="89bf36a1-727f-49e4-8ee4-407a12d19deb"/>
    <xsd:import namespace="351583b8-680f-414b-ac50-23e1da0b317e"/>
    <xsd:element name="properties">
      <xsd:complexType>
        <xsd:sequence>
          <xsd:element name="documentManagement">
            <xsd:complexType>
              <xsd:all>
                <xsd:element ref="ns2:CopyRights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Inform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bf36a1-727f-49e4-8ee4-407a12d19deb" elementFormDefault="qualified">
    <xsd:import namespace="http://schemas.microsoft.com/office/2006/documentManagement/types"/>
    <xsd:import namespace="http://schemas.microsoft.com/office/infopath/2007/PartnerControls"/>
    <xsd:element name="CopyRights" ma:index="2" nillable="true" ma:displayName="Copyrights" ma:description="Organization responsible for content" ma:format="Dropdown" ma:internalName="CopyRights">
      <xsd:simpleType>
        <xsd:restriction base="dms:Note">
          <xsd:maxLength value="255"/>
        </xsd:restriction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hidden="true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hidden="true" ma:internalName="MediaServiceOCR" ma:readOnly="true">
      <xsd:simpleType>
        <xsd:restriction base="dms:Note"/>
      </xsd:simpleType>
    </xsd:element>
    <xsd:element name="MediaServiceLocation" ma:index="18" nillable="true" ma:displayName="Location" ma:hidden="true" ma:internalName="MediaServiceLocation" ma:readOnly="true">
      <xsd:simpleType>
        <xsd:restriction base="dms:Text"/>
      </xsd:simpleType>
    </xsd:element>
    <xsd:element name="Information" ma:index="20" nillable="true" ma:displayName="Information" ma:format="Dropdown" ma:internalName="Information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1583b8-680f-414b-ac50-23e1da0b317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hidden="true" ma:internalName="SharedWithDetail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pyRights xmlns="89bf36a1-727f-49e4-8ee4-407a12d19deb" xsi:nil="true"/>
    <Information xmlns="89bf36a1-727f-49e4-8ee4-407a12d19deb" xsi:nil="true"/>
  </documentManagement>
</p:properties>
</file>

<file path=customXml/itemProps1.xml><?xml version="1.0" encoding="utf-8"?>
<ds:datastoreItem xmlns:ds="http://schemas.openxmlformats.org/officeDocument/2006/customXml" ds:itemID="{9BC2D2E4-CA77-4229-998D-2806062471B8}"/>
</file>

<file path=customXml/itemProps2.xml><?xml version="1.0" encoding="utf-8"?>
<ds:datastoreItem xmlns:ds="http://schemas.openxmlformats.org/officeDocument/2006/customXml" ds:itemID="{1AF55ACB-34DF-4284-ACAE-4C24BA5385C0}"/>
</file>

<file path=customXml/itemProps3.xml><?xml version="1.0" encoding="utf-8"?>
<ds:datastoreItem xmlns:ds="http://schemas.openxmlformats.org/officeDocument/2006/customXml" ds:itemID="{6B07F856-BC2C-4249-B719-490C489B611F}"/>
</file>

<file path=docProps/app.xml><?xml version="1.0" encoding="utf-8"?>
<Properties xmlns="http://schemas.openxmlformats.org/officeDocument/2006/extended-properties" xmlns:vt="http://schemas.openxmlformats.org/officeDocument/2006/docPropsVTypes">
  <Template>Business brainstorming presentation</Template>
  <TotalTime>1898</TotalTime>
  <Words>1150</Words>
  <Application>Microsoft Office PowerPoint</Application>
  <PresentationFormat>Widescreen</PresentationFormat>
  <Paragraphs>207</Paragraphs>
  <Slides>28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Century Gothic</vt:lpstr>
      <vt:lpstr>Palatino Linotype</vt:lpstr>
      <vt:lpstr>Wingdings 2</vt:lpstr>
      <vt:lpstr>Presentation on brainstorming</vt:lpstr>
      <vt:lpstr>Parish Coastal Mission</vt:lpstr>
      <vt:lpstr>Long-term Coastal Planning  A Parish Perspective  </vt:lpstr>
      <vt:lpstr>Agenda</vt:lpstr>
      <vt:lpstr>Jefferson Parish  Current Land Loss </vt:lpstr>
      <vt:lpstr>Jefferson Parish Future Landloss</vt:lpstr>
      <vt:lpstr>Jefferson Parish Overview – Pre-K</vt:lpstr>
      <vt:lpstr>Jefferson Parish Overview - Post-K </vt:lpstr>
      <vt:lpstr> What are the biggest challenges in  Coastal Restoration Planning?</vt:lpstr>
      <vt:lpstr>What is the most straightforward phase of building a coastal project? </vt:lpstr>
      <vt:lpstr>Key to Jefferson’s Coastal Resiliency:   </vt:lpstr>
      <vt:lpstr>Increasing Public Knowledge and engagement</vt:lpstr>
      <vt:lpstr>Funding Parish Coastal Projects</vt:lpstr>
      <vt:lpstr>Funding Parish Coastal Projects</vt:lpstr>
      <vt:lpstr>Jefferson’s Coastal Funds</vt:lpstr>
      <vt:lpstr>State and Federal Funding – </vt:lpstr>
      <vt:lpstr>How can a parish leverage their funding?  </vt:lpstr>
      <vt:lpstr>Projects &amp; Partners</vt:lpstr>
      <vt:lpstr>Mississippi River LDSP –  Long Distance Sediment Pipeline</vt:lpstr>
      <vt:lpstr> Mississippi River LDSP –  Long Distance Sediment Pipeline – Phase 1</vt:lpstr>
      <vt:lpstr> Mississippi River LDSP – Balancing Water</vt:lpstr>
      <vt:lpstr>Phase 2 – Mississippi River Long Distance Sediment Pipeline</vt:lpstr>
      <vt:lpstr>Caminada Headlands  Beach Restoration</vt:lpstr>
      <vt:lpstr>Grand Isle Emergency Dune Repair-2017</vt:lpstr>
      <vt:lpstr>BUDMAT - Barataria Waterway Project</vt:lpstr>
      <vt:lpstr>Bucktown Wetland Boardwalk</vt:lpstr>
      <vt:lpstr>Bucktown Wetland Restoration Project</vt:lpstr>
      <vt:lpstr>Christmas Tree Recycling Project</vt:lpstr>
      <vt:lpstr>Questions &amp; Answers? </vt:lpstr>
    </vt:vector>
  </TitlesOfParts>
  <Company>jeffparish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Emergence of Long-term Coastal Planning  Jefferson Parish</dc:title>
  <dc:creator>LAverill</dc:creator>
  <cp:lastModifiedBy>Lauren Averill</cp:lastModifiedBy>
  <cp:revision>45</cp:revision>
  <cp:lastPrinted>2018-09-27T17:41:40Z</cp:lastPrinted>
  <dcterms:created xsi:type="dcterms:W3CDTF">2018-09-26T01:39:46Z</dcterms:created>
  <dcterms:modified xsi:type="dcterms:W3CDTF">2018-09-27T18:10:12Z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0x0101007DD6871AEF93874A95C6DC51FA3FE05F</vt:lpwstr>
  </property>
  <property fmtid="{D5CDD505-2E9C-101B-9397-08002B2CF9AE}" pid="3" name="Order">
    <vt:r8>74069100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